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311" r:id="rId3"/>
    <p:sldId id="312" r:id="rId4"/>
    <p:sldId id="313" r:id="rId5"/>
    <p:sldId id="314" r:id="rId6"/>
    <p:sldId id="315" r:id="rId7"/>
    <p:sldId id="318" r:id="rId8"/>
    <p:sldId id="317" r:id="rId9"/>
    <p:sldId id="319" r:id="rId10"/>
    <p:sldId id="320" r:id="rId11"/>
    <p:sldId id="321" r:id="rId12"/>
    <p:sldId id="323" r:id="rId13"/>
    <p:sldId id="324" r:id="rId14"/>
    <p:sldId id="258" r:id="rId15"/>
    <p:sldId id="259" r:id="rId16"/>
    <p:sldId id="322" r:id="rId17"/>
    <p:sldId id="325" r:id="rId18"/>
    <p:sldId id="332" r:id="rId19"/>
    <p:sldId id="260" r:id="rId20"/>
    <p:sldId id="339" r:id="rId21"/>
    <p:sldId id="326" r:id="rId22"/>
    <p:sldId id="263" r:id="rId23"/>
    <p:sldId id="300" r:id="rId24"/>
    <p:sldId id="301" r:id="rId25"/>
    <p:sldId id="264" r:id="rId26"/>
    <p:sldId id="333" r:id="rId27"/>
    <p:sldId id="265" r:id="rId28"/>
    <p:sldId id="267" r:id="rId29"/>
    <p:sldId id="261" r:id="rId30"/>
    <p:sldId id="262" r:id="rId31"/>
    <p:sldId id="327" r:id="rId32"/>
    <p:sldId id="329" r:id="rId33"/>
    <p:sldId id="334" r:id="rId34"/>
    <p:sldId id="335" r:id="rId35"/>
    <p:sldId id="328" r:id="rId36"/>
    <p:sldId id="336" r:id="rId37"/>
    <p:sldId id="337" r:id="rId38"/>
    <p:sldId id="33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7"/>
    <p:restoredTop sz="94671"/>
  </p:normalViewPr>
  <p:slideViewPr>
    <p:cSldViewPr snapToGrid="0" snapToObjects="1">
      <p:cViewPr varScale="1">
        <p:scale>
          <a:sx n="96" d="100"/>
          <a:sy n="96" d="100"/>
        </p:scale>
        <p:origin x="17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5C7BD-866E-6148-B2E9-D9251CA724FB}" type="datetimeFigureOut">
              <a:rPr lang="en-US" smtClean="0"/>
              <a:t>4/14/17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785E5-298B-CD49-93CD-41FD3355D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B3B2F-50F4-4881-A115-065E770316E7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2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785E5-298B-CD49-93CD-41FD3355DB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6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6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5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5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0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2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97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0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4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9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2F8FE-FB35-8B42-B97B-B020F49C0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6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6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7.w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21.w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2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2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22512" y="1254509"/>
            <a:ext cx="6297143" cy="1968028"/>
          </a:xfrm>
        </p:spPr>
        <p:txBody>
          <a:bodyPr>
            <a:normAutofit/>
          </a:bodyPr>
          <a:lstStyle/>
          <a:p>
            <a:r>
              <a:rPr lang="en-GB" dirty="0" smtClean="0"/>
              <a:t>Principles of Drug Discovery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305814" y="3686804"/>
            <a:ext cx="313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Lecture 1 - Introduction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3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10</a:t>
            </a:fld>
            <a:endParaRPr lang="en-US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800621" y="2307980"/>
            <a:ext cx="7553179" cy="814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2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11</a:t>
            </a:fld>
            <a:endParaRPr lang="en-US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2659967" y="2265777"/>
            <a:ext cx="7553179" cy="814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Historical Drug Discovery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52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690" y="4708037"/>
            <a:ext cx="3014270" cy="2013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29" y="590843"/>
            <a:ext cx="3732936" cy="2806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13667" y="5347528"/>
            <a:ext cx="10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Penicillin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70330" y="3488874"/>
            <a:ext cx="373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Alexander Fleming, London, </a:t>
            </a:r>
            <a:r>
              <a:rPr lang="en-US" dirty="0" err="1" smtClean="0"/>
              <a:t>Nobelprize</a:t>
            </a:r>
            <a:r>
              <a:rPr lang="en-US" dirty="0" smtClean="0"/>
              <a:t> for Physiology and Medicine 1945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374" y="479210"/>
            <a:ext cx="508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65348"/>
          <a:stretch/>
        </p:blipFill>
        <p:spPr>
          <a:xfrm>
            <a:off x="8483990" y="-2"/>
            <a:ext cx="3708010" cy="4804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5" y="436845"/>
            <a:ext cx="3005015" cy="3930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2700" y="4435338"/>
            <a:ext cx="314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Albert Hofmann, Sandoz, Basel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62535" y="4411218"/>
            <a:ext cx="3502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Lysergic acid diethylamide (LSD)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47" y="844483"/>
            <a:ext cx="2709305" cy="31157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89452" y="4041886"/>
            <a:ext cx="13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Ergot fungus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huckbermudez.com/My_Science_Project_CO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8" y="840282"/>
            <a:ext cx="3382359" cy="23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/>
          <p:cNvSpPr/>
          <p:nvPr/>
        </p:nvSpPr>
        <p:spPr bwMode="auto">
          <a:xfrm>
            <a:off x="4999359" y="1729901"/>
            <a:ext cx="1730209" cy="576064"/>
          </a:xfrm>
          <a:prstGeom prst="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latin typeface="BISansCond" pitchFamily="2" charset="0"/>
            </a:endParaRPr>
          </a:p>
        </p:txBody>
      </p:sp>
      <p:pic>
        <p:nvPicPr>
          <p:cNvPr id="6" name="Picture 5" descr="http://www.clipartbest.com/cliparts/dT6/o5R/dT6o5R6p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60" y="567078"/>
            <a:ext cx="2613808" cy="26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033236" y="3197321"/>
            <a:ext cx="277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Cattle</a:t>
            </a:r>
            <a:r>
              <a:rPr lang="de-DE" dirty="0"/>
              <a:t>, 1920s, North Dakota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494030" y="3193371"/>
            <a:ext cx="331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Dead </a:t>
            </a:r>
            <a:r>
              <a:rPr lang="de-DE" dirty="0" err="1"/>
              <a:t>Cattle</a:t>
            </a:r>
            <a:r>
              <a:rPr lang="de-DE" dirty="0"/>
              <a:t>, 1920s, North Dakota</a:t>
            </a:r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237907"/>
              </p:ext>
            </p:extLst>
          </p:nvPr>
        </p:nvGraphicFramePr>
        <p:xfrm>
          <a:off x="1571522" y="4281655"/>
          <a:ext cx="1409010" cy="86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" name="MarvinOLE" r:id="rId5" imgW="1266840" imgH="781200" progId="MarvinOLE.Document">
                  <p:embed/>
                </p:oleObj>
              </mc:Choice>
              <mc:Fallback>
                <p:oleObj name="MarvinOLE" r:id="rId5" imgW="1266840" imgH="781200" progId="MarvinOLE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71522" y="4281655"/>
                        <a:ext cx="1409010" cy="86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84448"/>
              </p:ext>
            </p:extLst>
          </p:nvPr>
        </p:nvGraphicFramePr>
        <p:xfrm>
          <a:off x="4038600" y="4015063"/>
          <a:ext cx="1329732" cy="1099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" name="MarvinOLE" r:id="rId7" imgW="1266840" imgH="1047600" progId="MarvinOLE.Document">
                  <p:embed/>
                </p:oleObj>
              </mc:Choice>
              <mc:Fallback>
                <p:oleObj name="MarvinOLE" r:id="rId7" imgW="1266840" imgH="1047600" progId="MarvinOLE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8600" y="4015063"/>
                        <a:ext cx="1329732" cy="1099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733327"/>
              </p:ext>
            </p:extLst>
          </p:nvPr>
        </p:nvGraphicFramePr>
        <p:xfrm>
          <a:off x="6729568" y="3987919"/>
          <a:ext cx="2527891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" name="MarvinOLE" r:id="rId9" imgW="2419200" imgH="1171440" progId="MarvinOLE.Document">
                  <p:embed/>
                </p:oleObj>
              </mc:Choice>
              <mc:Fallback>
                <p:oleObj name="MarvinOLE" r:id="rId9" imgW="2419200" imgH="1171440" progId="MarvinOLE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29568" y="3987919"/>
                        <a:ext cx="2527891" cy="1224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feld 11"/>
          <p:cNvSpPr txBox="1"/>
          <p:nvPr/>
        </p:nvSpPr>
        <p:spPr>
          <a:xfrm>
            <a:off x="1609139" y="513443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Coumarin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3975996" y="5174473"/>
            <a:ext cx="21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4-Hydroxy-Coumarin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7311531" y="5228402"/>
            <a:ext cx="13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Di-</a:t>
            </a:r>
            <a:r>
              <a:rPr lang="de-DE" dirty="0" err="1"/>
              <a:t>Coumarol</a:t>
            </a:r>
            <a:endParaRPr lang="de-DE" dirty="0"/>
          </a:p>
        </p:txBody>
      </p:sp>
      <p:cxnSp>
        <p:nvCxnSpPr>
          <p:cNvPr id="16" name="Gerade Verbindung mit Pfeil 15"/>
          <p:cNvCxnSpPr/>
          <p:nvPr/>
        </p:nvCxnSpPr>
        <p:spPr bwMode="auto">
          <a:xfrm>
            <a:off x="5281547" y="4658168"/>
            <a:ext cx="936104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Gerade Verbindung mit Pfeil 16"/>
          <p:cNvCxnSpPr/>
          <p:nvPr/>
        </p:nvCxnSpPr>
        <p:spPr bwMode="auto">
          <a:xfrm>
            <a:off x="3012286" y="4658168"/>
            <a:ext cx="936104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feld 17"/>
          <p:cNvSpPr txBox="1"/>
          <p:nvPr/>
        </p:nvSpPr>
        <p:spPr>
          <a:xfrm>
            <a:off x="3140789" y="411573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Fungi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410051" y="41216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</a:rPr>
              <a:t>CH</a:t>
            </a:r>
            <a:r>
              <a:rPr lang="de-DE" baseline="-25000" dirty="0">
                <a:solidFill>
                  <a:schemeClr val="tx2"/>
                </a:solidFill>
              </a:rPr>
              <a:t>2</a:t>
            </a:r>
            <a:r>
              <a:rPr lang="de-DE" dirty="0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8871256" y="5228402"/>
            <a:ext cx="219957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dirty="0"/>
              <a:t>Strong anti-</a:t>
            </a:r>
            <a:r>
              <a:rPr lang="de-DE" dirty="0" err="1"/>
              <a:t>coagulant</a:t>
            </a:r>
            <a:endParaRPr lang="de-DE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14</a:t>
            </a:fld>
            <a:endParaRPr lang="en-US"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2" grpId="0"/>
      <p:bldP spid="13" grpId="0"/>
      <p:bldP spid="14" grpId="0"/>
      <p:bldP spid="18" grpId="0"/>
      <p:bldP spid="19" grpId="0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 bwMode="auto">
          <a:xfrm>
            <a:off x="838200" y="1100195"/>
            <a:ext cx="1944216" cy="1008112"/>
          </a:xfrm>
          <a:prstGeom prst="roundRect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Accident</a:t>
            </a:r>
            <a:endParaRPr lang="de-DE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Decaying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Hay)</a:t>
            </a:r>
            <a:r>
              <a:rPr lang="de-D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4874016" y="733976"/>
            <a:ext cx="1944216" cy="1008112"/>
          </a:xfrm>
          <a:prstGeom prst="roundRect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Observation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pharmacological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effect</a:t>
            </a:r>
            <a:r>
              <a:rPr lang="de-D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7765524" y="2861003"/>
            <a:ext cx="1944216" cy="1008112"/>
          </a:xfrm>
          <a:prstGeom prst="roundRect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Link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pharmacological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effect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substance</a:t>
            </a:r>
            <a:endParaRPr lang="de-DE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5821308" y="4985324"/>
            <a:ext cx="1944216" cy="1008112"/>
          </a:xfrm>
          <a:prstGeom prst="roundRect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Treatment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diseases</a:t>
            </a:r>
            <a:endParaRPr lang="de-DE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Pfeil nach rechts 7"/>
          <p:cNvSpPr/>
          <p:nvPr/>
        </p:nvSpPr>
        <p:spPr bwMode="auto">
          <a:xfrm rot="20609522">
            <a:off x="3410649" y="1380810"/>
            <a:ext cx="936104" cy="446881"/>
          </a:xfrm>
          <a:prstGeom prst="rightArrow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Pfeil nach rechts 8"/>
          <p:cNvSpPr/>
          <p:nvPr/>
        </p:nvSpPr>
        <p:spPr bwMode="auto">
          <a:xfrm rot="2263122">
            <a:off x="8142549" y="1996432"/>
            <a:ext cx="936104" cy="446881"/>
          </a:xfrm>
          <a:prstGeom prst="rightArrow">
            <a:avLst/>
          </a:prstGeom>
          <a:ln w="254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1771850" y="3473338"/>
            <a:ext cx="1944216" cy="1008112"/>
          </a:xfrm>
          <a:prstGeom prst="roundRect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Chemical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variation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substance</a:t>
            </a:r>
            <a:endParaRPr lang="de-DE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221" name="Picture 5" descr="http://www.clipartbest.com/cliparts/dT6/o5R/dT6o5R6p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201" y="612740"/>
            <a:ext cx="1306904" cy="130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574468"/>
              </p:ext>
            </p:extLst>
          </p:nvPr>
        </p:nvGraphicFramePr>
        <p:xfrm>
          <a:off x="9982200" y="2861003"/>
          <a:ext cx="1752147" cy="848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MarvinOLE" r:id="rId4" imgW="2419200" imgH="1171440" progId="MarvinOLE.Document">
                  <p:embed/>
                </p:oleObj>
              </mc:Choice>
              <mc:Fallback>
                <p:oleObj name="MarvinOLE" r:id="rId4" imgW="2419200" imgH="1171440" progId="MarvinOLE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2200" y="2861003"/>
                        <a:ext cx="1752147" cy="8485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197658"/>
              </p:ext>
            </p:extLst>
          </p:nvPr>
        </p:nvGraphicFramePr>
        <p:xfrm>
          <a:off x="1338650" y="4554629"/>
          <a:ext cx="1742300" cy="1291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MarvinOLE" r:id="rId6" imgW="1952640" imgH="1447920" progId="MarvinOLE.Document">
                  <p:embed/>
                </p:oleObj>
              </mc:Choice>
              <mc:Fallback>
                <p:oleObj name="MarvinOLE" r:id="rId6" imgW="1952640" imgH="1447920" progId="MarvinOLE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8650" y="4554629"/>
                        <a:ext cx="1742300" cy="1291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feld 17"/>
          <p:cNvSpPr txBox="1"/>
          <p:nvPr/>
        </p:nvSpPr>
        <p:spPr>
          <a:xfrm>
            <a:off x="1603038" y="5818644"/>
            <a:ext cx="100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Warfarin</a:t>
            </a:r>
            <a:endParaRPr lang="de-DE" dirty="0"/>
          </a:p>
        </p:txBody>
      </p:sp>
      <p:sp>
        <p:nvSpPr>
          <p:cNvPr id="19" name="Pfeil nach rechts 18"/>
          <p:cNvSpPr/>
          <p:nvPr/>
        </p:nvSpPr>
        <p:spPr bwMode="auto">
          <a:xfrm rot="10202816">
            <a:off x="4366078" y="3533060"/>
            <a:ext cx="2955887" cy="446881"/>
          </a:xfrm>
          <a:prstGeom prst="rightArrow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Pfeil nach rechts 19"/>
          <p:cNvSpPr/>
          <p:nvPr/>
        </p:nvSpPr>
        <p:spPr bwMode="auto">
          <a:xfrm rot="644288">
            <a:off x="3744354" y="5195460"/>
            <a:ext cx="1523998" cy="446881"/>
          </a:xfrm>
          <a:prstGeom prst="rightArrow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15</a:t>
            </a:fld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8" grpId="0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8880"/>
              </p:ext>
            </p:extLst>
          </p:nvPr>
        </p:nvGraphicFramePr>
        <p:xfrm>
          <a:off x="838199" y="489066"/>
          <a:ext cx="1920715" cy="1424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MarvinOLE" r:id="rId3" imgW="1952640" imgH="1447920" progId="MarvinOLE.Document">
                  <p:embed/>
                </p:oleObj>
              </mc:Choice>
              <mc:Fallback>
                <p:oleObj name="MarvinOLE" r:id="rId3" imgW="1952640" imgH="1447920" progId="MarvinOLE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99" y="489066"/>
                        <a:ext cx="1920715" cy="1424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17"/>
          <p:cNvSpPr txBox="1"/>
          <p:nvPr/>
        </p:nvSpPr>
        <p:spPr>
          <a:xfrm>
            <a:off x="1205358" y="2048501"/>
            <a:ext cx="100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Warfarin</a:t>
            </a:r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3708009" y="770136"/>
            <a:ext cx="826359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smtClean="0"/>
              <a:t>Warfarin </a:t>
            </a:r>
            <a:r>
              <a:rPr lang="en-US" sz="2400" dirty="0" smtClean="0"/>
              <a:t>has a strong anti-coagulant effect (prevention of blood </a:t>
            </a:r>
            <a:r>
              <a:rPr lang="en-US" sz="2400" smtClean="0"/>
              <a:t>clotting)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708009" y="2233167"/>
            <a:ext cx="8263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It has been successfully used for decades to prevent strokes in patients with an increased risk </a:t>
            </a:r>
            <a:r>
              <a:rPr lang="en-US" sz="2400" smtClean="0"/>
              <a:t>for strokes</a:t>
            </a: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708009" y="3821985"/>
            <a:ext cx="826359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It’s second major use case is as rat poison</a:t>
            </a:r>
          </a:p>
        </p:txBody>
      </p:sp>
    </p:spTree>
    <p:extLst>
      <p:ext uri="{BB962C8B-B14F-4D97-AF65-F5344CB8AC3E}">
        <p14:creationId xmlns:p14="http://schemas.microsoft.com/office/powerpoint/2010/main" val="70435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8434" y="658612"/>
            <a:ext cx="814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Drug Discovery until </a:t>
            </a:r>
            <a:r>
              <a:rPr lang="en-US" sz="2400" smtClean="0"/>
              <a:t>the 1970s </a:t>
            </a:r>
            <a:r>
              <a:rPr lang="en-US" sz="2400" dirty="0" smtClean="0"/>
              <a:t>was largely driven </a:t>
            </a:r>
            <a:r>
              <a:rPr lang="en-US" sz="2400" smtClean="0"/>
              <a:t>by serendipity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938434" y="1674055"/>
            <a:ext cx="10076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Revolutionary molecular biology discoveries in the 1970s and 80s have initiated a new era for drug discovery</a:t>
            </a:r>
          </a:p>
          <a:p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DNA and RNA sequencing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PCR technology (polymerase chain reaction)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Recombinant DNA technology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38434" y="4628270"/>
            <a:ext cx="7970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Production of proteins in E.coli and other cell lines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Development of in-vitro assays mimicking biological systems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30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18</a:t>
            </a:fld>
            <a:endParaRPr lang="en-US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2659967" y="2265777"/>
            <a:ext cx="7553179" cy="814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Modern Drug Discovery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52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4135" y="138661"/>
            <a:ext cx="10515600" cy="948713"/>
          </a:xfrm>
        </p:spPr>
        <p:txBody>
          <a:bodyPr>
            <a:normAutofit/>
          </a:bodyPr>
          <a:lstStyle/>
          <a:p>
            <a:r>
              <a:rPr lang="de-DE" sz="2800" b="1" dirty="0" smtClean="0"/>
              <a:t>Modern Drug </a:t>
            </a:r>
            <a:r>
              <a:rPr lang="de-DE" sz="2800" b="1" dirty="0" smtClean="0"/>
              <a:t>Discovery </a:t>
            </a:r>
            <a:r>
              <a:rPr lang="mr-IN" sz="2800" b="1" dirty="0" smtClean="0"/>
              <a:t>–</a:t>
            </a:r>
            <a:r>
              <a:rPr lang="de-DE" sz="2800" b="1" dirty="0" smtClean="0"/>
              <a:t> The Target </a:t>
            </a:r>
            <a:r>
              <a:rPr lang="de-DE" sz="2800" b="1" dirty="0" err="1" smtClean="0"/>
              <a:t>Centric</a:t>
            </a:r>
            <a:r>
              <a:rPr lang="de-DE" sz="2800" b="1" dirty="0" smtClean="0"/>
              <a:t> View</a:t>
            </a:r>
            <a:endParaRPr lang="de-DE" sz="2800" b="1" dirty="0"/>
          </a:p>
        </p:txBody>
      </p:sp>
      <p:sp>
        <p:nvSpPr>
          <p:cNvPr id="4" name="Abgerundetes Rechteck 3"/>
          <p:cNvSpPr/>
          <p:nvPr/>
        </p:nvSpPr>
        <p:spPr bwMode="auto">
          <a:xfrm>
            <a:off x="722245" y="1525514"/>
            <a:ext cx="1944216" cy="1008112"/>
          </a:xfrm>
          <a:prstGeom prst="roundRect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Disease</a:t>
            </a:r>
            <a:r>
              <a:rPr lang="de-DE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5" name="Abgerundetes Rechteck 4"/>
          <p:cNvSpPr/>
          <p:nvPr/>
        </p:nvSpPr>
        <p:spPr bwMode="auto">
          <a:xfrm>
            <a:off x="4519255" y="1337413"/>
            <a:ext cx="2291448" cy="1236885"/>
          </a:xfrm>
          <a:prstGeom prst="roundRect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Connection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disease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molecular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mechanisms</a:t>
            </a:r>
            <a:endParaRPr lang="de-DE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Abgerundetes Rechteck 5"/>
          <p:cNvSpPr/>
          <p:nvPr/>
        </p:nvSpPr>
        <p:spPr bwMode="auto">
          <a:xfrm>
            <a:off x="8515003" y="2148930"/>
            <a:ext cx="2184528" cy="1256421"/>
          </a:xfrm>
          <a:prstGeom prst="roundRect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Definition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„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drug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targets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  <a:endParaRPr lang="de-DE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Abgerundetes Rechteck 6"/>
          <p:cNvSpPr/>
          <p:nvPr/>
        </p:nvSpPr>
        <p:spPr bwMode="auto">
          <a:xfrm>
            <a:off x="8515003" y="4662996"/>
            <a:ext cx="2250932" cy="1276423"/>
          </a:xfrm>
          <a:prstGeom prst="roundRect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Search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molecules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which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act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on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drug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target</a:t>
            </a:r>
            <a:endParaRPr lang="de-DE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Pfeil nach rechts 7"/>
          <p:cNvSpPr/>
          <p:nvPr/>
        </p:nvSpPr>
        <p:spPr bwMode="auto">
          <a:xfrm>
            <a:off x="3193098" y="1750566"/>
            <a:ext cx="936104" cy="446881"/>
          </a:xfrm>
          <a:prstGeom prst="rightArrow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Pfeil nach rechts 8"/>
          <p:cNvSpPr/>
          <p:nvPr/>
        </p:nvSpPr>
        <p:spPr bwMode="auto">
          <a:xfrm rot="1451897">
            <a:off x="7355213" y="1866909"/>
            <a:ext cx="936104" cy="446881"/>
          </a:xfrm>
          <a:prstGeom prst="rightArrow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Pfeil nach rechts 9"/>
          <p:cNvSpPr/>
          <p:nvPr/>
        </p:nvSpPr>
        <p:spPr bwMode="auto">
          <a:xfrm rot="5400000">
            <a:off x="9139214" y="3885794"/>
            <a:ext cx="936104" cy="446881"/>
          </a:xfrm>
          <a:prstGeom prst="rightArrow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Pfeil nach rechts 10"/>
          <p:cNvSpPr/>
          <p:nvPr/>
        </p:nvSpPr>
        <p:spPr bwMode="auto">
          <a:xfrm rot="10800000">
            <a:off x="7108349" y="5132273"/>
            <a:ext cx="936104" cy="446881"/>
          </a:xfrm>
          <a:prstGeom prst="rightArrow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Abgerundetes Rechteck 11"/>
          <p:cNvSpPr/>
          <p:nvPr/>
        </p:nvSpPr>
        <p:spPr bwMode="auto">
          <a:xfrm>
            <a:off x="4701440" y="4789922"/>
            <a:ext cx="2078247" cy="1149497"/>
          </a:xfrm>
          <a:prstGeom prst="roundRect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Clinical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evaluation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new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drug</a:t>
            </a:r>
            <a:endParaRPr lang="de-DE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Pfeil nach rechts 12"/>
          <p:cNvSpPr/>
          <p:nvPr/>
        </p:nvSpPr>
        <p:spPr bwMode="auto">
          <a:xfrm rot="12038751">
            <a:off x="3481338" y="4813677"/>
            <a:ext cx="936104" cy="446881"/>
          </a:xfrm>
          <a:prstGeom prst="rightArrow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1174348" y="3933901"/>
            <a:ext cx="2128528" cy="1198371"/>
          </a:xfrm>
          <a:prstGeom prst="roundRect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Approval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de-DE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Treatment</a:t>
            </a:r>
            <a:endParaRPr lang="de-DE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19</a:t>
            </a:fld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2</a:t>
            </a:fld>
            <a:endParaRPr lang="en-US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649787" y="2014164"/>
            <a:ext cx="2848294" cy="1968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Language?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20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74295" y="1219197"/>
            <a:ext cx="3060032" cy="15881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Unmet Medical </a:t>
            </a:r>
            <a:r>
              <a:rPr lang="en-US" sz="2400" dirty="0"/>
              <a:t>N</a:t>
            </a:r>
            <a:r>
              <a:rPr lang="en-US" sz="2400" dirty="0" smtClean="0"/>
              <a:t>eed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874295" y="2919661"/>
            <a:ext cx="3060032" cy="158816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Market Potential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874295" y="4636169"/>
            <a:ext cx="3060032" cy="15881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Research Feasibility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311316" y="1625947"/>
            <a:ext cx="7459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How well can certain disease be treated with the current standard of care/available medication?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9126" y="2874910"/>
            <a:ext cx="7459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How big is the patient population that could benefit from a new treatment?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How well are health care systems developed in countries with significant patent population?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patient population is low (rare diseases), which price can be achieved for a new medication?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39125" y="4928997"/>
            <a:ext cx="7459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How well is the disease understood?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Are relevant in-vitro systems and animal models available?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39124" y="1219197"/>
            <a:ext cx="7531771" cy="1588168"/>
          </a:xfrm>
          <a:prstGeom prst="roundRect">
            <a:avLst/>
          </a:prstGeom>
          <a:noFill/>
          <a:ln w="254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231104" y="2863512"/>
            <a:ext cx="7539791" cy="1765723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231103" y="4616173"/>
            <a:ext cx="7539792" cy="1588168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99646" y="287951"/>
            <a:ext cx="1025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does the pharmaceutical </a:t>
            </a:r>
            <a:r>
              <a:rPr lang="en-US" sz="2400" smtClean="0"/>
              <a:t>industry decide in </a:t>
            </a:r>
            <a:r>
              <a:rPr lang="en-US" sz="2400" dirty="0" smtClean="0"/>
              <a:t>which disease areas to work 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497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5906" y="1117081"/>
            <a:ext cx="1088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Starting point for a modern drug discovery project is the understanding of a disease-related </a:t>
            </a:r>
            <a:r>
              <a:rPr lang="en-US" sz="2400" smtClean="0"/>
              <a:t>molecular mechanism.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655906" y="2598462"/>
            <a:ext cx="1088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concept of drug targets is a hallmark of modern drug discovery. Projects are usually ”target-centric”.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55906" y="4148045"/>
            <a:ext cx="1088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One disease is usually tackled by many different targets and drug discovery projects.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478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48" y="725275"/>
            <a:ext cx="8815387" cy="4689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8585" y="92347"/>
            <a:ext cx="10515600" cy="858185"/>
          </a:xfrm>
        </p:spPr>
        <p:txBody>
          <a:bodyPr>
            <a:normAutofit/>
          </a:bodyPr>
          <a:lstStyle/>
          <a:p>
            <a:r>
              <a:rPr lang="de-DE" sz="2800" b="1" smtClean="0"/>
              <a:t>The </a:t>
            </a:r>
            <a:r>
              <a:rPr lang="de-DE" sz="2800" b="1" dirty="0" smtClean="0"/>
              <a:t>Life Cycle </a:t>
            </a:r>
            <a:r>
              <a:rPr lang="de-DE" sz="2800" b="1" dirty="0" err="1" smtClean="0"/>
              <a:t>of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the</a:t>
            </a:r>
            <a:r>
              <a:rPr lang="de-DE" sz="2800" b="1" dirty="0" smtClean="0"/>
              <a:t> HI Virus</a:t>
            </a:r>
            <a:endParaRPr lang="de-DE" sz="2800" b="1" dirty="0"/>
          </a:p>
        </p:txBody>
      </p:sp>
      <p:sp>
        <p:nvSpPr>
          <p:cNvPr id="5" name="&quot;Nein&quot;-Symbol 4"/>
          <p:cNvSpPr/>
          <p:nvPr/>
        </p:nvSpPr>
        <p:spPr bwMode="auto">
          <a:xfrm>
            <a:off x="4546644" y="2822706"/>
            <a:ext cx="648072" cy="576064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latin typeface="BISansCond" pitchFamily="2" charset="0"/>
            </a:endParaRPr>
          </a:p>
        </p:txBody>
      </p:sp>
      <p:sp>
        <p:nvSpPr>
          <p:cNvPr id="9" name="&quot;Nein&quot;-Symbol 8"/>
          <p:cNvSpPr/>
          <p:nvPr/>
        </p:nvSpPr>
        <p:spPr bwMode="auto">
          <a:xfrm>
            <a:off x="4540086" y="1664643"/>
            <a:ext cx="648072" cy="576064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latin typeface="BISansCond" pitchFamily="2" charset="0"/>
            </a:endParaRPr>
          </a:p>
        </p:txBody>
      </p:sp>
      <p:sp>
        <p:nvSpPr>
          <p:cNvPr id="10" name="&quot;Nein&quot;-Symbol 9"/>
          <p:cNvSpPr/>
          <p:nvPr/>
        </p:nvSpPr>
        <p:spPr bwMode="auto">
          <a:xfrm>
            <a:off x="6675121" y="1952675"/>
            <a:ext cx="648072" cy="576064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latin typeface="BISansCond" pitchFamily="2" charset="0"/>
            </a:endParaRPr>
          </a:p>
        </p:txBody>
      </p:sp>
      <p:sp>
        <p:nvSpPr>
          <p:cNvPr id="11" name="&quot;Nein&quot;-Symbol 10"/>
          <p:cNvSpPr/>
          <p:nvPr/>
        </p:nvSpPr>
        <p:spPr bwMode="auto">
          <a:xfrm>
            <a:off x="5735960" y="3398770"/>
            <a:ext cx="648072" cy="576064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latin typeface="BISansCond" pitchFamily="2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277856" y="5730359"/>
            <a:ext cx="61589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1"/>
                </a:solidFill>
              </a:rPr>
              <a:t>Blocking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step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virus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life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cycle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stops</a:t>
            </a:r>
            <a:r>
              <a:rPr lang="de-DE" dirty="0">
                <a:solidFill>
                  <a:schemeClr val="tx1"/>
                </a:solidFill>
              </a:rPr>
              <a:t> viral </a:t>
            </a:r>
            <a:r>
              <a:rPr lang="de-DE" dirty="0" err="1">
                <a:solidFill>
                  <a:schemeClr val="tx1"/>
                </a:solidFill>
              </a:rPr>
              <a:t>reproduction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Pfeil nach rechts 7"/>
          <p:cNvSpPr/>
          <p:nvPr/>
        </p:nvSpPr>
        <p:spPr bwMode="auto">
          <a:xfrm>
            <a:off x="2783632" y="5730359"/>
            <a:ext cx="1296144" cy="3693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chemeClr val="tx1"/>
              </a:solidFill>
              <a:latin typeface="BISansCond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22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0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7326"/>
          </a:xfrm>
        </p:spPr>
        <p:txBody>
          <a:bodyPr>
            <a:normAutofit fontScale="90000"/>
          </a:bodyPr>
          <a:lstStyle/>
          <a:p>
            <a:r>
              <a:rPr lang="de-DE" smtClean="0"/>
              <a:t>HIV </a:t>
            </a:r>
            <a:r>
              <a:rPr lang="de-DE" dirty="0" smtClean="0"/>
              <a:t>Protease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141746"/>
            <a:ext cx="7272808" cy="47787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Objekt 2"/>
          <p:cNvGraphicFramePr>
            <a:graphicFrameLocks noChangeAspect="1"/>
          </p:cNvGraphicFramePr>
          <p:nvPr>
            <p:extLst/>
          </p:nvPr>
        </p:nvGraphicFramePr>
        <p:xfrm>
          <a:off x="1859466" y="5013176"/>
          <a:ext cx="4152589" cy="1479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6" name="MarvinOLE" r:id="rId4" imgW="5562720" imgH="1981080" progId="MarvinOLE.Document">
                  <p:embed/>
                </p:oleObj>
              </mc:Choice>
              <mc:Fallback>
                <p:oleObj name="MarvinOLE" r:id="rId4" imgW="5562720" imgH="1981080" progId="MarvinOLE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466" y="5013176"/>
                        <a:ext cx="4152589" cy="147900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leichschenkliges Dreieck 5"/>
          <p:cNvSpPr/>
          <p:nvPr/>
        </p:nvSpPr>
        <p:spPr bwMode="auto">
          <a:xfrm>
            <a:off x="3431704" y="5805264"/>
            <a:ext cx="648072" cy="648072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>
              <a:latin typeface="BISansCond" pitchFamily="2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81725" y="1169066"/>
            <a:ext cx="5531579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dirty="0" err="1"/>
              <a:t>Xray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HIV1 Protease (Cartoon </a:t>
            </a:r>
            <a:r>
              <a:rPr lang="de-DE" dirty="0" err="1"/>
              <a:t>representation</a:t>
            </a:r>
            <a:r>
              <a:rPr lang="de-DE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23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8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upload.wikimedia.org/wikipedia/commons/thumb/0/00/Aspartyl_protease_mechanism.png/510px-Aspartyl_protease_mechanis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30" y="293551"/>
            <a:ext cx="6187768" cy="151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530" y="2001439"/>
            <a:ext cx="6336704" cy="4163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3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4596" y="163245"/>
            <a:ext cx="10515600" cy="832836"/>
          </a:xfrm>
        </p:spPr>
        <p:txBody>
          <a:bodyPr>
            <a:normAutofit/>
          </a:bodyPr>
          <a:lstStyle/>
          <a:p>
            <a:r>
              <a:rPr lang="de-DE" sz="2800" b="1" smtClean="0"/>
              <a:t>The </a:t>
            </a:r>
            <a:r>
              <a:rPr lang="de-DE" sz="2800" b="1" dirty="0" smtClean="0"/>
              <a:t>Link </a:t>
            </a:r>
            <a:r>
              <a:rPr lang="de-DE" sz="2800" b="1" dirty="0" err="1" smtClean="0"/>
              <a:t>between</a:t>
            </a:r>
            <a:r>
              <a:rPr lang="de-DE" sz="2800" b="1" dirty="0" smtClean="0"/>
              <a:t> a Target </a:t>
            </a:r>
            <a:r>
              <a:rPr lang="de-DE" sz="2800" b="1" dirty="0" err="1" smtClean="0"/>
              <a:t>and</a:t>
            </a:r>
            <a:r>
              <a:rPr lang="de-DE" sz="2800" b="1" dirty="0" smtClean="0"/>
              <a:t> a </a:t>
            </a:r>
            <a:r>
              <a:rPr lang="de-DE" sz="2800" b="1" dirty="0" err="1" smtClean="0"/>
              <a:t>Disease</a:t>
            </a:r>
            <a:endParaRPr lang="de-DE" sz="2800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771857" y="3009755"/>
            <a:ext cx="615513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dirty="0" err="1"/>
              <a:t>Cleavage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HIV poly-protein </a:t>
            </a:r>
            <a:r>
              <a:rPr lang="de-DE" dirty="0" err="1"/>
              <a:t>is</a:t>
            </a:r>
            <a:r>
              <a:rPr lang="de-DE" dirty="0"/>
              <a:t> essential </a:t>
            </a:r>
            <a:r>
              <a:rPr lang="de-DE" dirty="0" err="1"/>
              <a:t>for</a:t>
            </a:r>
            <a:r>
              <a:rPr lang="de-DE" dirty="0"/>
              <a:t> viral </a:t>
            </a:r>
            <a:r>
              <a:rPr lang="de-DE" dirty="0" err="1"/>
              <a:t>reproduction</a:t>
            </a:r>
            <a:r>
              <a:rPr lang="de-DE" dirty="0"/>
              <a:t>.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08648" y="4197210"/>
            <a:ext cx="6118341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dirty="0"/>
              <a:t>Inhibition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catalytic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will </a:t>
            </a:r>
            <a:r>
              <a:rPr lang="de-DE" dirty="0" err="1"/>
              <a:t>prevent</a:t>
            </a:r>
            <a:r>
              <a:rPr lang="de-DE" dirty="0"/>
              <a:t> viral </a:t>
            </a:r>
            <a:r>
              <a:rPr lang="de-DE" dirty="0" err="1"/>
              <a:t>reproduction</a:t>
            </a:r>
            <a:r>
              <a:rPr lang="de-DE" dirty="0"/>
              <a:t>.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75170" y="1623516"/>
            <a:ext cx="612523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dirty="0" err="1" smtClean="0"/>
              <a:t>Lowering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viral </a:t>
            </a:r>
            <a:r>
              <a:rPr lang="de-DE" dirty="0" err="1"/>
              <a:t>reproduction</a:t>
            </a:r>
            <a:r>
              <a:rPr lang="de-DE" dirty="0"/>
              <a:t> rate will </a:t>
            </a:r>
            <a:r>
              <a:rPr lang="de-DE" dirty="0" err="1"/>
              <a:t>slow</a:t>
            </a:r>
            <a:r>
              <a:rPr lang="de-DE" dirty="0"/>
              <a:t> down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halt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progression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AIDS.</a:t>
            </a:r>
          </a:p>
        </p:txBody>
      </p:sp>
      <p:sp>
        <p:nvSpPr>
          <p:cNvPr id="3" name="Gefaltete Ecke 2"/>
          <p:cNvSpPr/>
          <p:nvPr/>
        </p:nvSpPr>
        <p:spPr bwMode="auto">
          <a:xfrm>
            <a:off x="7851666" y="2882497"/>
            <a:ext cx="2485294" cy="1037945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 err="1"/>
              <a:t>Understand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 smtClean="0"/>
              <a:t>biological</a:t>
            </a:r>
            <a:r>
              <a:rPr lang="de-DE" sz="1600" dirty="0" smtClean="0"/>
              <a:t> </a:t>
            </a:r>
            <a:r>
              <a:rPr lang="de-DE" sz="1600" dirty="0" err="1" smtClean="0"/>
              <a:t>mechanism</a:t>
            </a:r>
            <a:r>
              <a:rPr lang="de-DE" sz="1600" dirty="0" smtClean="0"/>
              <a:t> on a </a:t>
            </a:r>
            <a:r>
              <a:rPr lang="de-DE" sz="1600" dirty="0" err="1" smtClean="0"/>
              <a:t>molecular</a:t>
            </a:r>
            <a:r>
              <a:rPr lang="de-DE" sz="1600" dirty="0" smtClean="0"/>
              <a:t> </a:t>
            </a:r>
            <a:r>
              <a:rPr lang="de-DE" sz="1600" dirty="0" err="1" smtClean="0"/>
              <a:t>level</a:t>
            </a:r>
            <a:endParaRPr lang="de-DE" sz="1600" dirty="0"/>
          </a:p>
        </p:txBody>
      </p:sp>
      <p:sp>
        <p:nvSpPr>
          <p:cNvPr id="9" name="Gefaltete Ecke 8"/>
          <p:cNvSpPr/>
          <p:nvPr/>
        </p:nvSpPr>
        <p:spPr bwMode="auto">
          <a:xfrm>
            <a:off x="7851665" y="4197210"/>
            <a:ext cx="2511883" cy="843765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 err="1"/>
              <a:t>Propose</a:t>
            </a:r>
            <a:r>
              <a:rPr lang="de-DE" sz="1600" dirty="0"/>
              <a:t> </a:t>
            </a:r>
            <a:r>
              <a:rPr lang="de-DE" sz="1600" dirty="0" err="1"/>
              <a:t>drug</a:t>
            </a:r>
            <a:r>
              <a:rPr lang="de-DE" sz="1600" dirty="0"/>
              <a:t> </a:t>
            </a:r>
            <a:r>
              <a:rPr lang="de-DE" sz="1600" dirty="0" err="1"/>
              <a:t>target</a:t>
            </a:r>
            <a:endParaRPr lang="de-DE" sz="1600" dirty="0"/>
          </a:p>
        </p:txBody>
      </p:sp>
      <p:sp>
        <p:nvSpPr>
          <p:cNvPr id="10" name="Gefaltete Ecke 9"/>
          <p:cNvSpPr/>
          <p:nvPr/>
        </p:nvSpPr>
        <p:spPr bwMode="auto">
          <a:xfrm>
            <a:off x="7825078" y="1483187"/>
            <a:ext cx="2511882" cy="1007696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 err="1" smtClean="0"/>
              <a:t>Therapeutic</a:t>
            </a:r>
            <a:r>
              <a:rPr lang="de-DE" sz="1600" dirty="0" smtClean="0"/>
              <a:t> </a:t>
            </a:r>
            <a:r>
              <a:rPr lang="de-DE" sz="1600" dirty="0" err="1" smtClean="0"/>
              <a:t>goal</a:t>
            </a:r>
            <a:endParaRPr lang="de-DE" sz="1600" dirty="0"/>
          </a:p>
        </p:txBody>
      </p:sp>
      <p:sp>
        <p:nvSpPr>
          <p:cNvPr id="12" name="Textfeld 11"/>
          <p:cNvSpPr txBox="1"/>
          <p:nvPr/>
        </p:nvSpPr>
        <p:spPr>
          <a:xfrm>
            <a:off x="2855640" y="5318405"/>
            <a:ext cx="612523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discovery</a:t>
            </a:r>
            <a:r>
              <a:rPr lang="de-DE" dirty="0"/>
              <a:t> </a:t>
            </a:r>
            <a:r>
              <a:rPr lang="de-DE" dirty="0" err="1"/>
              <a:t>programs</a:t>
            </a:r>
            <a:r>
              <a:rPr lang="de-DE" dirty="0"/>
              <a:t> </a:t>
            </a:r>
            <a:r>
              <a:rPr lang="de-DE" dirty="0" err="1"/>
              <a:t>fail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/</a:t>
            </a:r>
            <a:r>
              <a:rPr lang="de-DE" dirty="0" err="1"/>
              <a:t>disease</a:t>
            </a:r>
            <a:r>
              <a:rPr lang="de-DE" dirty="0"/>
              <a:t> link </a:t>
            </a:r>
            <a:r>
              <a:rPr lang="de-DE" dirty="0" err="1"/>
              <a:t>turns</a:t>
            </a:r>
            <a:r>
              <a:rPr lang="de-DE" dirty="0"/>
              <a:t> out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25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7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9" grpId="0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5906" y="1117081"/>
            <a:ext cx="1088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Once a drug target has been identified the actual drug discovery </a:t>
            </a:r>
            <a:r>
              <a:rPr lang="en-US" sz="2400" smtClean="0"/>
              <a:t>project starts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5906" y="2401405"/>
            <a:ext cx="1088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Its goal is to identify a new molecular entity which interferes with the target and modulates its biological function in the desired way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448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9" y="706814"/>
            <a:ext cx="8382922" cy="5508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9697" y="-112341"/>
            <a:ext cx="10515600" cy="996569"/>
          </a:xfrm>
        </p:spPr>
        <p:txBody>
          <a:bodyPr>
            <a:normAutofit/>
          </a:bodyPr>
          <a:lstStyle/>
          <a:p>
            <a:r>
              <a:rPr lang="de-DE" sz="2800" b="1" dirty="0" smtClean="0"/>
              <a:t>HIV-1 </a:t>
            </a:r>
            <a:r>
              <a:rPr lang="de-DE" sz="2800" b="1" dirty="0" smtClean="0"/>
              <a:t>Protease Inhibitors</a:t>
            </a:r>
            <a:endParaRPr lang="de-DE" sz="2800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3103155" y="5476260"/>
            <a:ext cx="667182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dirty="0"/>
              <a:t>Inhibitors: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Bind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affinity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site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enzyme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Prevent</a:t>
            </a:r>
            <a:r>
              <a:rPr lang="de-DE" dirty="0"/>
              <a:t>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cleavage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normal </a:t>
            </a:r>
            <a:r>
              <a:rPr lang="de-DE" dirty="0" err="1"/>
              <a:t>substrate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enzyme</a:t>
            </a:r>
            <a:endParaRPr lang="de-DE" dirty="0"/>
          </a:p>
        </p:txBody>
      </p:sp>
      <p:grpSp>
        <p:nvGrpSpPr>
          <p:cNvPr id="11" name="Group 310"/>
          <p:cNvGrpSpPr>
            <a:grpSpLocks/>
          </p:cNvGrpSpPr>
          <p:nvPr/>
        </p:nvGrpSpPr>
        <p:grpSpPr bwMode="auto">
          <a:xfrm>
            <a:off x="2082821" y="1362846"/>
            <a:ext cx="1166534" cy="1675482"/>
            <a:chOff x="409" y="2542"/>
            <a:chExt cx="1040" cy="1535"/>
          </a:xfrm>
        </p:grpSpPr>
        <p:pic>
          <p:nvPicPr>
            <p:cNvPr id="13" name="Picture 301" descr="passender_Schluessel_gol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9" y="2542"/>
              <a:ext cx="908" cy="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02" descr="Leeres_Schlos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5" y="3135"/>
              <a:ext cx="1024" cy="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303" descr="schloss_mit_richtigem_schluesse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60749" y="1302812"/>
            <a:ext cx="1438678" cy="140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27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137" y="16657"/>
            <a:ext cx="10515600" cy="1028797"/>
          </a:xfrm>
        </p:spPr>
        <p:txBody>
          <a:bodyPr>
            <a:normAutofit/>
          </a:bodyPr>
          <a:lstStyle/>
          <a:p>
            <a:r>
              <a:rPr lang="de-DE" sz="2800" b="1" dirty="0"/>
              <a:t>Inhibition </a:t>
            </a:r>
            <a:r>
              <a:rPr lang="de-DE" sz="2800" b="1" dirty="0" err="1"/>
              <a:t>of</a:t>
            </a:r>
            <a:r>
              <a:rPr lang="de-DE" sz="2800" b="1" dirty="0"/>
              <a:t> Drug </a:t>
            </a:r>
            <a:r>
              <a:rPr lang="de-DE" sz="2800" b="1" dirty="0" smtClean="0"/>
              <a:t>Targets - </a:t>
            </a:r>
            <a:r>
              <a:rPr lang="de-DE" sz="2800" b="1" dirty="0" err="1" smtClean="0"/>
              <a:t>Molecular</a:t>
            </a:r>
            <a:r>
              <a:rPr lang="de-DE" sz="2800" b="1" dirty="0" smtClean="0"/>
              <a:t> </a:t>
            </a:r>
            <a:r>
              <a:rPr lang="de-DE" sz="2800" b="1" dirty="0"/>
              <a:t>Interactions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7" y="897304"/>
            <a:ext cx="4845891" cy="4405356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87" y="1124744"/>
            <a:ext cx="3377141" cy="2532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feld 7"/>
          <p:cNvSpPr txBox="1"/>
          <p:nvPr/>
        </p:nvSpPr>
        <p:spPr>
          <a:xfrm>
            <a:off x="1319561" y="5143633"/>
            <a:ext cx="934512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Drug Design:</a:t>
            </a:r>
          </a:p>
          <a:p>
            <a:r>
              <a:rPr lang="de-DE" dirty="0" smtClean="0"/>
              <a:t>Find </a:t>
            </a:r>
            <a:r>
              <a:rPr lang="de-DE" dirty="0" err="1" smtClean="0"/>
              <a:t>and</a:t>
            </a:r>
            <a:r>
              <a:rPr lang="de-DE" dirty="0" smtClean="0"/>
              <a:t> design </a:t>
            </a:r>
            <a:r>
              <a:rPr lang="de-DE" dirty="0" err="1"/>
              <a:t>molecules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 multiple favorable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target</a:t>
            </a:r>
            <a:r>
              <a:rPr lang="de-DE" dirty="0" smtClean="0"/>
              <a:t>,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complementary</a:t>
            </a:r>
            <a:r>
              <a:rPr lang="de-DE" dirty="0"/>
              <a:t> in </a:t>
            </a:r>
            <a:r>
              <a:rPr lang="de-DE" dirty="0" err="1" smtClean="0"/>
              <a:t>shape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modulate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biological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28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3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2531" y="36500"/>
            <a:ext cx="10515600" cy="1325563"/>
          </a:xfrm>
        </p:spPr>
        <p:txBody>
          <a:bodyPr/>
          <a:lstStyle/>
          <a:p>
            <a:r>
              <a:rPr lang="de-DE" sz="2800" b="1" dirty="0" smtClean="0"/>
              <a:t>Drug Discovery </a:t>
            </a:r>
            <a:r>
              <a:rPr lang="de-DE" sz="2800" b="1" dirty="0" err="1" smtClean="0"/>
              <a:t>and</a:t>
            </a:r>
            <a:r>
              <a:rPr lang="de-DE" sz="2800" b="1" dirty="0" smtClean="0"/>
              <a:t> Development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5" name="Eingekerbter Richtungspfeil 4"/>
          <p:cNvSpPr/>
          <p:nvPr/>
        </p:nvSpPr>
        <p:spPr bwMode="auto">
          <a:xfrm>
            <a:off x="4933577" y="2060848"/>
            <a:ext cx="4464496" cy="1728192"/>
          </a:xfrm>
          <a:prstGeom prst="chevron">
            <a:avLst/>
          </a:prstGeom>
          <a:gradFill>
            <a:gsLst>
              <a:gs pos="0">
                <a:srgbClr val="92D050"/>
              </a:gs>
              <a:gs pos="100000">
                <a:srgbClr val="00B050"/>
              </a:gs>
              <a:gs pos="100000">
                <a:schemeClr val="accent2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400" b="1" dirty="0">
                <a:solidFill>
                  <a:schemeClr val="tx2"/>
                </a:solidFill>
              </a:rPr>
              <a:t>Clinical Development</a:t>
            </a:r>
          </a:p>
        </p:txBody>
      </p:sp>
      <p:sp>
        <p:nvSpPr>
          <p:cNvPr id="6" name="Eingekerbter Richtungspfeil 5"/>
          <p:cNvSpPr/>
          <p:nvPr/>
        </p:nvSpPr>
        <p:spPr bwMode="auto">
          <a:xfrm>
            <a:off x="1919536" y="2060848"/>
            <a:ext cx="3524458" cy="1728192"/>
          </a:xfrm>
          <a:prstGeom prst="chevron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400" b="1" dirty="0">
                <a:solidFill>
                  <a:schemeClr val="tx2"/>
                </a:solidFill>
              </a:rPr>
              <a:t>Discovery Research</a:t>
            </a:r>
          </a:p>
        </p:txBody>
      </p:sp>
      <p:sp>
        <p:nvSpPr>
          <p:cNvPr id="10" name="Stern mit 6 Zacken 9"/>
          <p:cNvSpPr/>
          <p:nvPr/>
        </p:nvSpPr>
        <p:spPr bwMode="auto">
          <a:xfrm>
            <a:off x="9624392" y="2708920"/>
            <a:ext cx="395536" cy="432048"/>
          </a:xfrm>
          <a:prstGeom prst="star6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/>
          </a:p>
        </p:txBody>
      </p:sp>
      <p:sp>
        <p:nvSpPr>
          <p:cNvPr id="11" name="Rechteck 10"/>
          <p:cNvSpPr/>
          <p:nvPr/>
        </p:nvSpPr>
        <p:spPr>
          <a:xfrm>
            <a:off x="9350108" y="3212976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 err="1">
                <a:solidFill>
                  <a:schemeClr val="tx2"/>
                </a:solidFill>
              </a:rPr>
              <a:t>Approval</a:t>
            </a:r>
            <a:endParaRPr lang="de-DE" sz="1400" b="1" dirty="0">
              <a:solidFill>
                <a:schemeClr val="tx2"/>
              </a:solidFill>
            </a:endParaRPr>
          </a:p>
        </p:txBody>
      </p:sp>
      <p:cxnSp>
        <p:nvCxnSpPr>
          <p:cNvPr id="13" name="Gerade Verbindung 12"/>
          <p:cNvCxnSpPr/>
          <p:nvPr/>
        </p:nvCxnSpPr>
        <p:spPr bwMode="auto">
          <a:xfrm>
            <a:off x="1919536" y="4221088"/>
            <a:ext cx="7902624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Gerade Verbindung 13"/>
          <p:cNvCxnSpPr/>
          <p:nvPr/>
        </p:nvCxnSpPr>
        <p:spPr bwMode="auto">
          <a:xfrm flipV="1">
            <a:off x="1919536" y="3897052"/>
            <a:ext cx="0" cy="648072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Gerade Verbindung 15"/>
          <p:cNvCxnSpPr/>
          <p:nvPr/>
        </p:nvCxnSpPr>
        <p:spPr bwMode="auto">
          <a:xfrm flipV="1">
            <a:off x="9823831" y="3876670"/>
            <a:ext cx="0" cy="648072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hteck 16"/>
          <p:cNvSpPr/>
          <p:nvPr/>
        </p:nvSpPr>
        <p:spPr>
          <a:xfrm>
            <a:off x="5419410" y="4340076"/>
            <a:ext cx="1282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chemeClr val="tx2"/>
                </a:solidFill>
              </a:rPr>
              <a:t>10-12 </a:t>
            </a:r>
            <a:r>
              <a:rPr lang="de-DE" b="1" dirty="0" err="1">
                <a:solidFill>
                  <a:schemeClr val="tx2"/>
                </a:solidFill>
              </a:rPr>
              <a:t>years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29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3</a:t>
            </a:fld>
            <a:endParaRPr lang="en-US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038600" y="606592"/>
            <a:ext cx="3354732" cy="968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Your Lecturer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927271"/>
            <a:ext cx="1076764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Daniel Seeliger</a:t>
            </a:r>
          </a:p>
          <a:p>
            <a:endParaRPr lang="en-US" sz="28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Diploma in Chemistry, University of Ulm (1998-2003)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PhD Max-Planck-Institute for Biophysical Chemistry </a:t>
            </a:r>
            <a:r>
              <a:rPr lang="en-US" sz="2400" dirty="0" err="1" smtClean="0"/>
              <a:t>Göttingen</a:t>
            </a:r>
            <a:r>
              <a:rPr lang="en-US" sz="2400" dirty="0" smtClean="0"/>
              <a:t> (2004-2008)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PostDoc</a:t>
            </a:r>
            <a:r>
              <a:rPr lang="en-US" sz="2400" dirty="0" smtClean="0"/>
              <a:t> </a:t>
            </a:r>
            <a:r>
              <a:rPr lang="en-US" sz="2400" dirty="0"/>
              <a:t>Max-Planck-Institute for Biophysical Chemistry </a:t>
            </a:r>
            <a:r>
              <a:rPr lang="en-US" sz="2400" dirty="0" err="1"/>
              <a:t>Göttingen</a:t>
            </a:r>
            <a:r>
              <a:rPr lang="en-US" sz="2400" dirty="0"/>
              <a:t> (</a:t>
            </a:r>
            <a:r>
              <a:rPr lang="en-US" sz="2400" dirty="0" smtClean="0"/>
              <a:t>2008-2010)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 smtClean="0"/>
              <a:t>Boehringer</a:t>
            </a:r>
            <a:r>
              <a:rPr lang="en-US" sz="2400" dirty="0" smtClean="0"/>
              <a:t> </a:t>
            </a:r>
            <a:r>
              <a:rPr lang="en-US" sz="2400" dirty="0" err="1" smtClean="0"/>
              <a:t>Ingelheim</a:t>
            </a:r>
            <a:r>
              <a:rPr lang="en-US" sz="2400" dirty="0" smtClean="0"/>
              <a:t> Pharma GmbH &amp; Co KG </a:t>
            </a:r>
            <a:r>
              <a:rPr lang="en-US" sz="2400" dirty="0" err="1" smtClean="0"/>
              <a:t>Biberach</a:t>
            </a:r>
            <a:r>
              <a:rPr lang="en-US" sz="2400" dirty="0" smtClean="0"/>
              <a:t>, Department of Medicinal Chemistry, Computational Chemistry Group (since 2010)</a:t>
            </a:r>
          </a:p>
        </p:txBody>
      </p:sp>
    </p:spTree>
    <p:extLst>
      <p:ext uri="{BB962C8B-B14F-4D97-AF65-F5344CB8AC3E}">
        <p14:creationId xmlns:p14="http://schemas.microsoft.com/office/powerpoint/2010/main" val="11388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462" y="96250"/>
            <a:ext cx="10515600" cy="1325563"/>
          </a:xfrm>
        </p:spPr>
        <p:txBody>
          <a:bodyPr/>
          <a:lstStyle/>
          <a:p>
            <a:r>
              <a:rPr lang="de-DE" sz="2800" b="1" dirty="0" smtClean="0"/>
              <a:t>Drug Discovery </a:t>
            </a:r>
            <a:r>
              <a:rPr lang="de-DE" sz="2800" b="1" dirty="0" smtClean="0"/>
              <a:t>Projects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1" name="Eingekerbter Richtungspfeil 10"/>
          <p:cNvSpPr/>
          <p:nvPr/>
        </p:nvSpPr>
        <p:spPr bwMode="auto">
          <a:xfrm>
            <a:off x="1517371" y="3406698"/>
            <a:ext cx="2928020" cy="936104"/>
          </a:xfrm>
          <a:prstGeom prst="chevron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smtClean="0">
                <a:solidFill>
                  <a:schemeClr val="bg1"/>
                </a:solidFill>
              </a:rPr>
              <a:t>Target Discovery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Eingekerbter Richtungspfeil 11"/>
          <p:cNvSpPr/>
          <p:nvPr/>
        </p:nvSpPr>
        <p:spPr bwMode="auto">
          <a:xfrm>
            <a:off x="4100409" y="3400613"/>
            <a:ext cx="2319338" cy="936104"/>
          </a:xfrm>
          <a:prstGeom prst="chevron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smtClean="0">
                <a:solidFill>
                  <a:schemeClr val="bg1"/>
                </a:solidFill>
              </a:rPr>
              <a:t>Hit </a:t>
            </a:r>
            <a:r>
              <a:rPr lang="de-DE" dirty="0" err="1" smtClean="0">
                <a:solidFill>
                  <a:schemeClr val="bg1"/>
                </a:solidFill>
              </a:rPr>
              <a:t>Finding</a:t>
            </a:r>
            <a:endParaRPr lang="de-DE" sz="1400" dirty="0">
              <a:solidFill>
                <a:schemeClr val="bg1"/>
              </a:solidFill>
              <a:latin typeface="BISansCond" pitchFamily="2" charset="0"/>
            </a:endParaRPr>
          </a:p>
        </p:txBody>
      </p:sp>
      <p:sp>
        <p:nvSpPr>
          <p:cNvPr id="13" name="Eingekerbter Richtungspfeil 12"/>
          <p:cNvSpPr/>
          <p:nvPr/>
        </p:nvSpPr>
        <p:spPr bwMode="auto">
          <a:xfrm>
            <a:off x="6043889" y="3406698"/>
            <a:ext cx="2958895" cy="936104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>
                <a:solidFill>
                  <a:schemeClr val="bg1"/>
                </a:solidFill>
              </a:rPr>
              <a:t>Lead </a:t>
            </a:r>
            <a:r>
              <a:rPr lang="de-DE" dirty="0" err="1">
                <a:solidFill>
                  <a:schemeClr val="bg1"/>
                </a:solidFill>
              </a:rPr>
              <a:t>Optimization</a:t>
            </a:r>
            <a:endParaRPr lang="de-DE" sz="1400" dirty="0">
              <a:solidFill>
                <a:schemeClr val="bg1"/>
              </a:solidFill>
              <a:latin typeface="BISansCond" pitchFamily="2" charset="0"/>
            </a:endParaRPr>
          </a:p>
        </p:txBody>
      </p:sp>
      <p:sp>
        <p:nvSpPr>
          <p:cNvPr id="17" name="Eingekerbter Richtungspfeil 16"/>
          <p:cNvSpPr/>
          <p:nvPr/>
        </p:nvSpPr>
        <p:spPr bwMode="auto">
          <a:xfrm>
            <a:off x="1517371" y="1462482"/>
            <a:ext cx="7485415" cy="1728192"/>
          </a:xfrm>
          <a:prstGeom prst="chevron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400" b="1" dirty="0">
                <a:solidFill>
                  <a:schemeClr val="tx2"/>
                </a:solidFill>
              </a:rPr>
              <a:t>Discovery Research</a:t>
            </a:r>
            <a:endParaRPr lang="de-DE" sz="2400" b="1" dirty="0">
              <a:solidFill>
                <a:schemeClr val="tx2"/>
              </a:solidFill>
              <a:latin typeface="BISansCond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68284" y="1042233"/>
            <a:ext cx="6316394" cy="3854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84874" y="5132363"/>
            <a:ext cx="1974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This Lecture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6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462" y="96251"/>
            <a:ext cx="10515600" cy="1169842"/>
          </a:xfrm>
        </p:spPr>
        <p:txBody>
          <a:bodyPr/>
          <a:lstStyle/>
          <a:p>
            <a:r>
              <a:rPr lang="de-DE" sz="2800" b="1" dirty="0" smtClean="0"/>
              <a:t>Drug Discovery </a:t>
            </a:r>
            <a:r>
              <a:rPr lang="de-DE" sz="2800" b="1" dirty="0" smtClean="0"/>
              <a:t>Projects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1" name="Eingekerbter Richtungspfeil 10"/>
          <p:cNvSpPr/>
          <p:nvPr/>
        </p:nvSpPr>
        <p:spPr bwMode="auto">
          <a:xfrm>
            <a:off x="1517371" y="3391416"/>
            <a:ext cx="2064029" cy="936104"/>
          </a:xfrm>
          <a:prstGeom prst="chevron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mtClean="0">
                <a:solidFill>
                  <a:schemeClr val="bg1"/>
                </a:solidFill>
              </a:rPr>
              <a:t>Phase I</a:t>
            </a:r>
            <a:r>
              <a:rPr lang="de-DE" smtClean="0">
                <a:solidFill>
                  <a:schemeClr val="bg1"/>
                </a:solidFill>
              </a:rPr>
              <a:t>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Eingekerbter Richtungspfeil 11"/>
          <p:cNvSpPr/>
          <p:nvPr/>
        </p:nvSpPr>
        <p:spPr bwMode="auto">
          <a:xfrm>
            <a:off x="3249637" y="3385331"/>
            <a:ext cx="2546252" cy="936104"/>
          </a:xfrm>
          <a:prstGeom prst="chevron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smtClean="0">
                <a:solidFill>
                  <a:schemeClr val="bg1"/>
                </a:solidFill>
              </a:rPr>
              <a:t>Phase II</a:t>
            </a:r>
            <a:endParaRPr lang="de-DE" sz="1400" dirty="0">
              <a:solidFill>
                <a:schemeClr val="bg1"/>
              </a:solidFill>
              <a:latin typeface="BISansCond" pitchFamily="2" charset="0"/>
            </a:endParaRPr>
          </a:p>
        </p:txBody>
      </p:sp>
      <p:sp>
        <p:nvSpPr>
          <p:cNvPr id="13" name="Eingekerbter Richtungspfeil 12"/>
          <p:cNvSpPr/>
          <p:nvPr/>
        </p:nvSpPr>
        <p:spPr bwMode="auto">
          <a:xfrm>
            <a:off x="5444197" y="3391416"/>
            <a:ext cx="3558587" cy="936104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smtClean="0">
                <a:solidFill>
                  <a:schemeClr val="bg1"/>
                </a:solidFill>
              </a:rPr>
              <a:t>Phase III</a:t>
            </a:r>
            <a:endParaRPr lang="de-DE" sz="1400" dirty="0">
              <a:solidFill>
                <a:schemeClr val="bg1"/>
              </a:solidFill>
              <a:latin typeface="BISansCond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14" name="Eingekerbter Richtungspfeil 4"/>
          <p:cNvSpPr/>
          <p:nvPr/>
        </p:nvSpPr>
        <p:spPr bwMode="auto">
          <a:xfrm>
            <a:off x="1517371" y="1539348"/>
            <a:ext cx="7612562" cy="1728192"/>
          </a:xfrm>
          <a:prstGeom prst="chevron">
            <a:avLst/>
          </a:prstGeom>
          <a:gradFill>
            <a:gsLst>
              <a:gs pos="0">
                <a:srgbClr val="92D050"/>
              </a:gs>
              <a:gs pos="100000">
                <a:srgbClr val="00B050"/>
              </a:gs>
              <a:gs pos="100000">
                <a:schemeClr val="accent2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2400" b="1" dirty="0">
                <a:solidFill>
                  <a:schemeClr val="tx2"/>
                </a:solidFill>
              </a:rPr>
              <a:t>Clinical Development</a:t>
            </a:r>
          </a:p>
        </p:txBody>
      </p:sp>
      <p:sp>
        <p:nvSpPr>
          <p:cNvPr id="15" name="Stern mit 6 Zacken 9"/>
          <p:cNvSpPr/>
          <p:nvPr/>
        </p:nvSpPr>
        <p:spPr bwMode="auto">
          <a:xfrm>
            <a:off x="9337193" y="2193557"/>
            <a:ext cx="395536" cy="432048"/>
          </a:xfrm>
          <a:prstGeom prst="star6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400"/>
          </a:p>
        </p:txBody>
      </p:sp>
      <p:sp>
        <p:nvSpPr>
          <p:cNvPr id="16" name="Rechteck 10"/>
          <p:cNvSpPr/>
          <p:nvPr/>
        </p:nvSpPr>
        <p:spPr>
          <a:xfrm>
            <a:off x="9010618" y="2772438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 err="1">
                <a:solidFill>
                  <a:schemeClr val="tx2"/>
                </a:solidFill>
              </a:rPr>
              <a:t>Approval</a:t>
            </a:r>
            <a:endParaRPr lang="de-DE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4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6072" y="1038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Clinical Trials: Phase I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53626" y="1577591"/>
            <a:ext cx="558800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Few (20-100) healthy, (male) participants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Goals: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Safety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Tolerability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Pharmacokinetics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85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6072" y="1038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Clinical Trials: Phase II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53626" y="1577591"/>
            <a:ext cx="4239366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100-300 patients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Goals: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Safety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Tolerability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Pharmacokinetics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Efficacy (Proof-of-concept)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Dose-finding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913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6072" y="1038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Clinical Trials: Phase III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53627" y="1577591"/>
            <a:ext cx="11292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300-3000 patients (in some cases more)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Goals: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Safety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Tolerability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Effectiveness (how does the drug work in the relevant patient population compared to the standard of care)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972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855" y="464235"/>
            <a:ext cx="10824852" cy="54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1855304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Historical drug </a:t>
            </a:r>
            <a:r>
              <a:rPr lang="en-US" sz="2800" dirty="0"/>
              <a:t>d</a:t>
            </a:r>
            <a:r>
              <a:rPr lang="en-US" sz="2800" dirty="0" smtClean="0"/>
              <a:t>iscovery was largely a matter of </a:t>
            </a:r>
            <a:r>
              <a:rPr lang="en-US" sz="2800" dirty="0" err="1" smtClean="0"/>
              <a:t>serendipidy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Modern drug discovery aims at understanding diseases by means of biological mechanisms.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Drug discovery since the 1990s is mainly target centric. Drug targets are proteins which play key roles in biological mechanisms.</a:t>
            </a: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1109870" y="4540098"/>
            <a:ext cx="1099930" cy="689113"/>
          </a:xfrm>
          <a:prstGeom prst="rightArrow">
            <a:avLst/>
          </a:prstGeom>
          <a:ln w="349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70922" y="4623044"/>
            <a:ext cx="670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Next Lecture: Protein Structure and Function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380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46933"/>
            <a:ext cx="3773557" cy="1325563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4</a:t>
            </a:fld>
            <a:endParaRPr lang="en-US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349283" y="803540"/>
            <a:ext cx="4572000" cy="968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Goal of this Lecture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02911"/>
            <a:ext cx="10767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Convey a basic understanding of how modern drug </a:t>
            </a:r>
            <a:r>
              <a:rPr lang="en-US" sz="2800" smtClean="0"/>
              <a:t>discovery works</a:t>
            </a:r>
            <a:endParaRPr lang="en-US" sz="2800" dirty="0" smtClean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2425148" y="2739914"/>
            <a:ext cx="7103165" cy="96818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What you should </a:t>
            </a:r>
            <a:r>
              <a:rPr lang="en-GB" smtClean="0"/>
              <a:t>know already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3625226"/>
            <a:ext cx="107676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Basic organic chemistry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Basic physical chemistry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Basic math</a:t>
            </a:r>
          </a:p>
        </p:txBody>
      </p:sp>
    </p:spTree>
    <p:extLst>
      <p:ext uri="{BB962C8B-B14F-4D97-AF65-F5344CB8AC3E}">
        <p14:creationId xmlns:p14="http://schemas.microsoft.com/office/powerpoint/2010/main" val="5955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5</a:t>
            </a:fld>
            <a:endParaRPr lang="en-US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3222674" y="564389"/>
            <a:ext cx="4572000" cy="9681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Content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12177" y="1532576"/>
            <a:ext cx="10964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Protein structures and drug </a:t>
            </a:r>
            <a:r>
              <a:rPr lang="en-US" sz="2800" dirty="0"/>
              <a:t>t</a:t>
            </a:r>
            <a:r>
              <a:rPr lang="en-US" sz="2800" dirty="0" smtClean="0"/>
              <a:t>argets </a:t>
            </a:r>
            <a:r>
              <a:rPr lang="mr-IN" sz="2800" dirty="0" smtClean="0"/>
              <a:t>–</a:t>
            </a:r>
            <a:r>
              <a:rPr lang="en-US" sz="2800" dirty="0" smtClean="0"/>
              <a:t> Where and how do drugs interact?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177" y="2651157"/>
            <a:ext cx="10767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Protein/Ligand interactions </a:t>
            </a:r>
            <a:r>
              <a:rPr lang="mr-IN" sz="2800" dirty="0" smtClean="0"/>
              <a:t>–</a:t>
            </a:r>
            <a:r>
              <a:rPr lang="en-US" sz="2800" dirty="0" smtClean="0"/>
              <a:t> What determines molecular recognition?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177" y="3712457"/>
            <a:ext cx="10767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Hit finding - How do we find initial starting points for new drugs?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177" y="4481306"/>
            <a:ext cx="10767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Chemical optimization </a:t>
            </a:r>
            <a:r>
              <a:rPr lang="mr-IN" sz="2800" dirty="0" smtClean="0"/>
              <a:t>–</a:t>
            </a:r>
            <a:r>
              <a:rPr lang="en-US" sz="2800" dirty="0" smtClean="0"/>
              <a:t> What are the important properties of a drug molecule and how are they optimized</a:t>
            </a:r>
          </a:p>
        </p:txBody>
      </p:sp>
    </p:spTree>
    <p:extLst>
      <p:ext uri="{BB962C8B-B14F-4D97-AF65-F5344CB8AC3E}">
        <p14:creationId xmlns:p14="http://schemas.microsoft.com/office/powerpoint/2010/main" val="12639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6</a:t>
            </a:fld>
            <a:endParaRPr lang="en-US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2083189" y="719133"/>
            <a:ext cx="7553179" cy="814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What </a:t>
            </a:r>
            <a:r>
              <a:rPr lang="en-GB" smtClean="0"/>
              <a:t>this lecture will not cover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13996" y="1673253"/>
            <a:ext cx="1096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Specific diseases and </a:t>
            </a:r>
            <a:r>
              <a:rPr lang="en-US" sz="2800" smtClean="0"/>
              <a:t>their pharmacological treatment</a:t>
            </a:r>
            <a:endParaRPr lang="en-US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3996" y="2505963"/>
            <a:ext cx="1096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Synthetic organic chemistry</a:t>
            </a:r>
          </a:p>
        </p:txBody>
      </p:sp>
    </p:spTree>
    <p:extLst>
      <p:ext uri="{BB962C8B-B14F-4D97-AF65-F5344CB8AC3E}">
        <p14:creationId xmlns:p14="http://schemas.microsoft.com/office/powerpoint/2010/main" val="93513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7</a:t>
            </a:fld>
            <a:endParaRPr lang="en-US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2161735" y="380706"/>
            <a:ext cx="7553179" cy="814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Materials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13996" y="1377831"/>
            <a:ext cx="1096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There is no single book which covers all the content of </a:t>
            </a:r>
            <a:r>
              <a:rPr lang="en-US" sz="2800" smtClean="0"/>
              <a:t>this lecture</a:t>
            </a:r>
            <a:endParaRPr lang="en-US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3996" y="2261751"/>
            <a:ext cx="10964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Slides will be available online (Moodle, Dropbox, </a:t>
            </a:r>
            <a:r>
              <a:rPr lang="en-US" sz="2800" dirty="0" err="1" smtClean="0"/>
              <a:t>Slideshare</a:t>
            </a:r>
            <a:r>
              <a:rPr lang="en-US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754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1F66-3D37-E746-9170-2499EDF2C58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3" y="1346619"/>
            <a:ext cx="1319695" cy="1913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69" y="893744"/>
            <a:ext cx="2514600" cy="378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28" y="2046514"/>
            <a:ext cx="2325685" cy="3103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941" y="1089686"/>
            <a:ext cx="2819685" cy="3773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68" y="3364933"/>
            <a:ext cx="1625600" cy="229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1653" y="3401899"/>
            <a:ext cx="1625600" cy="264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3433290"/>
            <a:ext cx="1766033" cy="2490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3458" y="3579793"/>
            <a:ext cx="1625600" cy="2298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00" y="2786044"/>
            <a:ext cx="2400300" cy="3390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35640" y="275653"/>
            <a:ext cx="768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Text books from which many figures and examples are taken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507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Daniel Seeliger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2F8FE-FB35-8B42-B97B-B020F49C06A9}" type="slidenum">
              <a:rPr lang="en-US" smtClean="0"/>
              <a:t>9</a:t>
            </a:fld>
            <a:endParaRPr lang="en-US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2161735" y="380706"/>
            <a:ext cx="7553179" cy="8142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Examination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13996" y="1377831"/>
            <a:ext cx="10964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Written or oral examination depending on number of participants (end of July)</a:t>
            </a:r>
          </a:p>
        </p:txBody>
      </p:sp>
    </p:spTree>
    <p:extLst>
      <p:ext uri="{BB962C8B-B14F-4D97-AF65-F5344CB8AC3E}">
        <p14:creationId xmlns:p14="http://schemas.microsoft.com/office/powerpoint/2010/main" val="181123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niel 1">
      <a:dk1>
        <a:srgbClr val="212121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10008</TotalTime>
  <Words>1407</Words>
  <Application>Microsoft Macintosh PowerPoint</Application>
  <PresentationFormat>Widescreen</PresentationFormat>
  <Paragraphs>265</Paragraphs>
  <Slides>38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BISansCond</vt:lpstr>
      <vt:lpstr>Calibri</vt:lpstr>
      <vt:lpstr>Calibri Light</vt:lpstr>
      <vt:lpstr>Mangal</vt:lpstr>
      <vt:lpstr>Wingdings</vt:lpstr>
      <vt:lpstr>Arial</vt:lpstr>
      <vt:lpstr>Office Theme</vt:lpstr>
      <vt:lpstr>MarvinOLE</vt:lpstr>
      <vt:lpstr>Principles of Drug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Drug Discovery – The Target Centric View</vt:lpstr>
      <vt:lpstr>PowerPoint Presentation</vt:lpstr>
      <vt:lpstr>PowerPoint Presentation</vt:lpstr>
      <vt:lpstr>The Life Cycle of the HI Virus</vt:lpstr>
      <vt:lpstr>HIV Protease</vt:lpstr>
      <vt:lpstr>PowerPoint Presentation</vt:lpstr>
      <vt:lpstr>The Link between a Target and a Disease</vt:lpstr>
      <vt:lpstr>PowerPoint Presentation</vt:lpstr>
      <vt:lpstr>HIV-1 Protease Inhibitors</vt:lpstr>
      <vt:lpstr>Inhibition of Drug Targets - Molecular Interactions</vt:lpstr>
      <vt:lpstr>Drug Discovery and Development </vt:lpstr>
      <vt:lpstr>Drug Discovery Projects </vt:lpstr>
      <vt:lpstr>Drug Discovery Projects </vt:lpstr>
      <vt:lpstr>Clinical Trials: Phase I</vt:lpstr>
      <vt:lpstr>Clinical Trials: Phase II</vt:lpstr>
      <vt:lpstr>Clinical Trials: Phase III</vt:lpstr>
      <vt:lpstr>PowerPoint Presentation</vt:lpstr>
      <vt:lpstr>Summary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Seeliger</dc:creator>
  <cp:lastModifiedBy>Daniel Seeliger</cp:lastModifiedBy>
  <cp:revision>65</cp:revision>
  <dcterms:created xsi:type="dcterms:W3CDTF">2017-01-23T19:34:12Z</dcterms:created>
  <dcterms:modified xsi:type="dcterms:W3CDTF">2017-04-18T17:42:01Z</dcterms:modified>
</cp:coreProperties>
</file>